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2-1.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448401"/>
            <a:ext cx="7477601" cy="3332798"/>
          </a:xfrm>
          <a:prstGeom prst="rect">
            <a:avLst/>
          </a:prstGeom>
          <a:noFill/>
          <a:ln/>
        </p:spPr>
        <p:txBody>
          <a:bodyPr wrap="square" rtlCol="0" anchor="t"/>
          <a:lstStyle/>
          <a:p>
            <a:pPr indent="0" marL="0">
              <a:lnSpc>
                <a:spcPts val="6561"/>
              </a:lnSpc>
              <a:buNone/>
            </a:pPr>
            <a:r>
              <a:rPr lang="en-US" sz="5249" b="1" spc="-157" kern="0" dirty="0">
                <a:solidFill>
                  <a:srgbClr val="000000"/>
                </a:solidFill>
                <a:latin typeface="Inter" pitchFamily="34" charset="0"/>
                <a:ea typeface="Inter" pitchFamily="34" charset="-122"/>
                <a:cs typeface="Inter" pitchFamily="34" charset="-120"/>
              </a:rPr>
              <a:t>Probability and Statistics Project:</a:t>
            </a:r>
            <a:pPr indent="0" marL="0">
              <a:lnSpc>
                <a:spcPts val="6561"/>
              </a:lnSpc>
              <a:buNone/>
            </a:pPr>
            <a:r>
              <a:rPr lang="en-US" sz="5249" b="1" spc="-157" kern="0" dirty="0">
                <a:solidFill>
                  <a:srgbClr val="000000"/>
                </a:solidFill>
                <a:latin typeface="Inter" pitchFamily="34" charset="0"/>
                <a:ea typeface="Inter" pitchFamily="34" charset="-122"/>
                <a:cs typeface="Inter" pitchFamily="34" charset="-120"/>
              </a:rPr>
              <a:t>
</a:t>
            </a:r>
            <a:pPr indent="0" marL="0">
              <a:lnSpc>
                <a:spcPts val="6561"/>
              </a:lnSpc>
              <a:buNone/>
            </a:pPr>
            <a:r>
              <a:rPr lang="en-US" sz="5249" b="1" spc="-157" kern="0" dirty="0">
                <a:solidFill>
                  <a:srgbClr val="000000"/>
                </a:solidFill>
                <a:latin typeface="Inter" pitchFamily="34" charset="0"/>
                <a:ea typeface="Inter" pitchFamily="34" charset="-122"/>
                <a:cs typeface="Inter" pitchFamily="34" charset="-120"/>
              </a:rPr>
              <a:t>Customer Behavior Analysis</a:t>
            </a:r>
            <a:endParaRPr lang="en-US" sz="5249"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2037993" y="2356366"/>
            <a:ext cx="8394144" cy="3516749"/>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2037993" y="1165146"/>
            <a:ext cx="4357330" cy="5899190"/>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657469"/>
            <a:ext cx="4443889"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Findings </a:t>
            </a:r>
            <a:endParaRPr lang="en-US" sz="4374" dirty="0"/>
          </a:p>
        </p:txBody>
      </p:sp>
      <p:sp>
        <p:nvSpPr>
          <p:cNvPr id="5" name="Text 3"/>
          <p:cNvSpPr/>
          <p:nvPr/>
        </p:nvSpPr>
        <p:spPr>
          <a:xfrm>
            <a:off x="2393394" y="2796183"/>
            <a:ext cx="10199013"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Location code doesn’t seem to be a strong predictor of churn, as the percentage of customers who churn is similar across different locations.</a:t>
            </a:r>
            <a:endParaRPr lang="en-US" sz="1750" dirty="0"/>
          </a:p>
        </p:txBody>
      </p:sp>
      <p:sp>
        <p:nvSpPr>
          <p:cNvPr id="6" name="Text 4"/>
          <p:cNvSpPr/>
          <p:nvPr/>
        </p:nvSpPr>
        <p:spPr>
          <a:xfrm>
            <a:off x="2393394" y="3684627"/>
            <a:ext cx="10199013" cy="799624"/>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Customers with push notifications enabled are less likely to churn, suggesting that encouraging customers to activate push notifications may help reduce churn.</a:t>
            </a:r>
            <a:endParaRPr lang="en-US" sz="1750" dirty="0"/>
          </a:p>
        </p:txBody>
      </p:sp>
      <p:sp>
        <p:nvSpPr>
          <p:cNvPr id="7" name="Text 5"/>
          <p:cNvSpPr/>
          <p:nvPr/>
        </p:nvSpPr>
        <p:spPr>
          <a:xfrm>
            <a:off x="2393394" y="4573072"/>
            <a:ext cx="10199013" cy="1999059"/>
          </a:xfrm>
          <a:prstGeom prst="rect">
            <a:avLst/>
          </a:prstGeom>
          <a:noFill/>
          <a:ln/>
        </p:spPr>
        <p:txBody>
          <a:bodyPr wrap="squar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The presence of saved credit card information on the site appears to be a strong indicator of a customer’s likelihood to remain with the business. Customers who have saved their credit card information on the site are much less likely to churn than those who haven’t. This correlation makes sense, as saving credit card information on the site demonstrates trust in the brand, which is likely to lead to greater customer loyalty.</a:t>
            </a:r>
            <a:endParaRPr lang="en-US" sz="1750" dirty="0"/>
          </a:p>
        </p:txBody>
      </p:sp>
      <p:pic>
        <p:nvPicPr>
          <p:cNvPr id="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521262"/>
            <a:ext cx="4443889"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Conclusion </a:t>
            </a:r>
            <a:endParaRPr lang="en-US" sz="4374" dirty="0"/>
          </a:p>
        </p:txBody>
      </p:sp>
      <p:sp>
        <p:nvSpPr>
          <p:cNvPr id="6" name="Text 3"/>
          <p:cNvSpPr/>
          <p:nvPr/>
        </p:nvSpPr>
        <p:spPr>
          <a:xfrm>
            <a:off x="6319599" y="2548890"/>
            <a:ext cx="7477601" cy="355401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In conclusion, using Python for customer behavior analysis can provide valuable insights for businesses. By loading the customer behavior data into a Pandas DataFrame, and conducting Exploratory Data Analysis, businesses can understand their customer demographics, purchase history, and other relevant information. This project helped us uncover insights from descriptive statistics of data such as the average account length, wish list adds, desktop and app sessions, session duration, promotion clicks, and sales product views. By identifying outliers and relationships between features, businesses can improve their strategies and marketing efforts to better serve their customers.</a:t>
            </a:r>
            <a:endParaRPr lang="en-US" sz="1750" dirty="0"/>
          </a:p>
        </p:txBody>
      </p:sp>
      <p:sp>
        <p:nvSpPr>
          <p:cNvPr id="7" name="Text 4"/>
          <p:cNvSpPr/>
          <p:nvPr/>
        </p:nvSpPr>
        <p:spPr>
          <a:xfrm>
            <a:off x="6319599" y="6352818"/>
            <a:ext cx="7477601" cy="355402"/>
          </a:xfrm>
          <a:prstGeom prst="rect">
            <a:avLst/>
          </a:prstGeom>
          <a:noFill/>
          <a:ln/>
        </p:spPr>
        <p:txBody>
          <a:bodyPr wrap="none" rtlCol="0" anchor="t"/>
          <a:lstStyle/>
          <a:p>
            <a:pPr indent="0" marL="0">
              <a:lnSpc>
                <a:spcPts val="2799"/>
              </a:lnSpc>
              <a:buNone/>
            </a:pP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2380536"/>
            <a:ext cx="4443889"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Introduction</a:t>
            </a:r>
            <a:endParaRPr lang="en-US" sz="4374" dirty="0"/>
          </a:p>
        </p:txBody>
      </p:sp>
      <p:sp>
        <p:nvSpPr>
          <p:cNvPr id="6" name="Shape 3"/>
          <p:cNvSpPr/>
          <p:nvPr/>
        </p:nvSpPr>
        <p:spPr>
          <a:xfrm>
            <a:off x="4490799" y="3581757"/>
            <a:ext cx="499943" cy="499943"/>
          </a:xfrm>
          <a:prstGeom prst="roundRect">
            <a:avLst>
              <a:gd name="adj" fmla="val 20000"/>
            </a:avLst>
          </a:prstGeom>
          <a:solidFill>
            <a:srgbClr val="DADBF1"/>
          </a:solidFill>
          <a:ln w="13811">
            <a:solidFill>
              <a:srgbClr val="B5B7E3"/>
            </a:solidFill>
            <a:prstDash val="solid"/>
          </a:ln>
        </p:spPr>
      </p:sp>
      <p:sp>
        <p:nvSpPr>
          <p:cNvPr id="7" name="Text 4"/>
          <p:cNvSpPr/>
          <p:nvPr/>
        </p:nvSpPr>
        <p:spPr>
          <a:xfrm>
            <a:off x="4659154" y="3623429"/>
            <a:ext cx="163235"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Inter" pitchFamily="34" charset="0"/>
                <a:ea typeface="Inter" pitchFamily="34" charset="-122"/>
                <a:cs typeface="Inter" pitchFamily="34" charset="-120"/>
              </a:rPr>
              <a:t>1</a:t>
            </a:r>
            <a:endParaRPr lang="en-US" sz="2624" dirty="0"/>
          </a:p>
        </p:txBody>
      </p:sp>
      <p:sp>
        <p:nvSpPr>
          <p:cNvPr id="8" name="Text 5"/>
          <p:cNvSpPr/>
          <p:nvPr/>
        </p:nvSpPr>
        <p:spPr>
          <a:xfrm>
            <a:off x="5212913" y="3658076"/>
            <a:ext cx="3608665"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Customer Behavior Analysis</a:t>
            </a:r>
            <a:endParaRPr lang="en-US" sz="2187" dirty="0"/>
          </a:p>
        </p:txBody>
      </p:sp>
      <p:sp>
        <p:nvSpPr>
          <p:cNvPr id="9" name="Text 6"/>
          <p:cNvSpPr/>
          <p:nvPr/>
        </p:nvSpPr>
        <p:spPr>
          <a:xfrm>
            <a:off x="5212913" y="4227433"/>
            <a:ext cx="8584287"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Customer behavior analysis is the process of studying and understanding the actions and decisions of customers in order to improve business strategies and marketing efforts.</a:t>
            </a:r>
            <a:endParaRPr lang="en-US" sz="1750" dirty="0"/>
          </a:p>
        </p:txBody>
      </p:sp>
      <p:sp>
        <p:nvSpPr>
          <p:cNvPr id="10" name="Text 7"/>
          <p:cNvSpPr/>
          <p:nvPr/>
        </p:nvSpPr>
        <p:spPr>
          <a:xfrm>
            <a:off x="5212913" y="5493544"/>
            <a:ext cx="8584287" cy="355402"/>
          </a:xfrm>
          <a:prstGeom prst="rect">
            <a:avLst/>
          </a:prstGeom>
          <a:noFill/>
          <a:ln/>
        </p:spPr>
        <p:txBody>
          <a:bodyPr wrap="none" rtlCol="0" anchor="t"/>
          <a:lstStyle/>
          <a:p>
            <a:pPr indent="0" marL="0">
              <a:lnSpc>
                <a:spcPts val="2799"/>
              </a:lnSpc>
              <a:buNone/>
            </a:pP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2712482"/>
            <a:ext cx="663952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Exploratory Data Analysis</a:t>
            </a:r>
            <a:endParaRPr lang="en-US" sz="4374" dirty="0"/>
          </a:p>
        </p:txBody>
      </p:sp>
      <p:sp>
        <p:nvSpPr>
          <p:cNvPr id="6" name="Text 3"/>
          <p:cNvSpPr/>
          <p:nvPr/>
        </p:nvSpPr>
        <p:spPr>
          <a:xfrm>
            <a:off x="4490799" y="3740110"/>
            <a:ext cx="9306401"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Exploratory Data Analysis (EDA) is a crucial step in the data analysis process. It involves summarizing the main characteristics of a dataset, often with the help of statistical graphics and other data visualization methods. The goal of EDA is to understand the underlying patterns, relationships, and trends in the data before applying more advanced statistical or machine learning techniques.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179439"/>
            <a:ext cx="4443889"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Methodology</a:t>
            </a:r>
            <a:endParaRPr lang="en-US" sz="4374" dirty="0"/>
          </a:p>
        </p:txBody>
      </p:sp>
      <p:sp>
        <p:nvSpPr>
          <p:cNvPr id="7" name="Text 4"/>
          <p:cNvSpPr/>
          <p:nvPr/>
        </p:nvSpPr>
        <p:spPr>
          <a:xfrm>
            <a:off x="2393394" y="3207068"/>
            <a:ext cx="10199013" cy="399812"/>
          </a:xfrm>
          <a:prstGeom prst="rect">
            <a:avLst/>
          </a:prstGeom>
          <a:noFill/>
          <a:ln/>
        </p:spPr>
        <p:txBody>
          <a:bodyPr wrap="none" rtlCol="0" anchor="t"/>
          <a:lstStyle/>
          <a:p>
            <a:pPr algn="l" marL="342900" indent="-342900">
              <a:lnSpc>
                <a:spcPts val="3149"/>
              </a:lnSpc>
              <a:buSzPct val="100000"/>
              <a:buFont typeface="+mj-lt"/>
              <a:buAutoNum type="arabicPeriod" startAt="1"/>
            </a:pPr>
            <a:r>
              <a:rPr lang="en-US" sz="1750" spc="-35" kern="0" dirty="0">
                <a:solidFill>
                  <a:srgbClr val="272525"/>
                </a:solidFill>
                <a:latin typeface="Inter" pitchFamily="34" charset="0"/>
                <a:ea typeface="Inter" pitchFamily="34" charset="-122"/>
                <a:cs typeface="Inter" pitchFamily="34" charset="-120"/>
              </a:rPr>
              <a:t>Data Overview</a:t>
            </a:r>
            <a:endParaRPr lang="en-US" sz="1750" dirty="0"/>
          </a:p>
        </p:txBody>
      </p:sp>
      <p:sp>
        <p:nvSpPr>
          <p:cNvPr id="8" name="Text 5"/>
          <p:cNvSpPr/>
          <p:nvPr/>
        </p:nvSpPr>
        <p:spPr>
          <a:xfrm>
            <a:off x="2393394" y="3695700"/>
            <a:ext cx="10199013" cy="399812"/>
          </a:xfrm>
          <a:prstGeom prst="rect">
            <a:avLst/>
          </a:prstGeom>
          <a:noFill/>
          <a:ln/>
        </p:spPr>
        <p:txBody>
          <a:bodyPr wrap="none" rtlCol="0" anchor="t"/>
          <a:lstStyle/>
          <a:p>
            <a:pPr algn="l" marL="342900" indent="-342900">
              <a:lnSpc>
                <a:spcPts val="3149"/>
              </a:lnSpc>
              <a:buSzPct val="100000"/>
              <a:buFont typeface="+mj-lt"/>
              <a:buAutoNum type="arabicPeriod" startAt="2"/>
            </a:pPr>
            <a:r>
              <a:rPr lang="en-US" sz="1750" spc="-35" kern="0" dirty="0">
                <a:solidFill>
                  <a:srgbClr val="272525"/>
                </a:solidFill>
                <a:latin typeface="Inter" pitchFamily="34" charset="0"/>
                <a:ea typeface="Inter" pitchFamily="34" charset="-122"/>
                <a:cs typeface="Inter" pitchFamily="34" charset="-120"/>
              </a:rPr>
              <a:t>Cleaning and Transformation</a:t>
            </a:r>
            <a:endParaRPr lang="en-US" sz="1750" dirty="0"/>
          </a:p>
        </p:txBody>
      </p:sp>
      <p:sp>
        <p:nvSpPr>
          <p:cNvPr id="9" name="Text 6"/>
          <p:cNvSpPr/>
          <p:nvPr/>
        </p:nvSpPr>
        <p:spPr>
          <a:xfrm>
            <a:off x="2393394" y="4184332"/>
            <a:ext cx="10199013" cy="399812"/>
          </a:xfrm>
          <a:prstGeom prst="rect">
            <a:avLst/>
          </a:prstGeom>
          <a:noFill/>
          <a:ln/>
        </p:spPr>
        <p:txBody>
          <a:bodyPr wrap="none" rtlCol="0" anchor="t"/>
          <a:lstStyle/>
          <a:p>
            <a:pPr algn="l" marL="342900" indent="-342900">
              <a:lnSpc>
                <a:spcPts val="3149"/>
              </a:lnSpc>
              <a:buSzPct val="100000"/>
              <a:buFont typeface="+mj-lt"/>
              <a:buAutoNum type="arabicPeriod" startAt="3"/>
            </a:pPr>
            <a:r>
              <a:rPr lang="en-US" sz="1750" spc="-35" kern="0" dirty="0">
                <a:solidFill>
                  <a:srgbClr val="272525"/>
                </a:solidFill>
                <a:latin typeface="Inter" pitchFamily="34" charset="0"/>
                <a:ea typeface="Inter" pitchFamily="34" charset="-122"/>
                <a:cs typeface="Inter" pitchFamily="34" charset="-120"/>
              </a:rPr>
              <a:t>Statistical Analysis</a:t>
            </a:r>
            <a:endParaRPr lang="en-US" sz="1750" dirty="0"/>
          </a:p>
        </p:txBody>
      </p:sp>
      <p:sp>
        <p:nvSpPr>
          <p:cNvPr id="10" name="Text 7"/>
          <p:cNvSpPr/>
          <p:nvPr/>
        </p:nvSpPr>
        <p:spPr>
          <a:xfrm>
            <a:off x="2393394" y="4672965"/>
            <a:ext cx="10199013" cy="399812"/>
          </a:xfrm>
          <a:prstGeom prst="rect">
            <a:avLst/>
          </a:prstGeom>
          <a:noFill/>
          <a:ln/>
        </p:spPr>
        <p:txBody>
          <a:bodyPr wrap="none" rtlCol="0" anchor="t"/>
          <a:lstStyle/>
          <a:p>
            <a:pPr algn="l" marL="342900" indent="-342900">
              <a:lnSpc>
                <a:spcPts val="3149"/>
              </a:lnSpc>
              <a:buSzPct val="100000"/>
              <a:buFont typeface="+mj-lt"/>
              <a:buAutoNum type="arabicPeriod" startAt="4"/>
            </a:pPr>
            <a:r>
              <a:rPr lang="en-US" sz="1750" spc="-35" kern="0" dirty="0">
                <a:solidFill>
                  <a:srgbClr val="272525"/>
                </a:solidFill>
                <a:latin typeface="Inter" pitchFamily="34" charset="0"/>
                <a:ea typeface="Inter" pitchFamily="34" charset="-122"/>
                <a:cs typeface="Inter" pitchFamily="34" charset="-120"/>
              </a:rPr>
              <a:t>Outlier Detection</a:t>
            </a:r>
            <a:endParaRPr lang="en-US" sz="1750" dirty="0"/>
          </a:p>
        </p:txBody>
      </p:sp>
      <p:sp>
        <p:nvSpPr>
          <p:cNvPr id="11" name="Text 8"/>
          <p:cNvSpPr/>
          <p:nvPr/>
        </p:nvSpPr>
        <p:spPr>
          <a:xfrm>
            <a:off x="2393394" y="5161598"/>
            <a:ext cx="10199013" cy="399812"/>
          </a:xfrm>
          <a:prstGeom prst="rect">
            <a:avLst/>
          </a:prstGeom>
          <a:noFill/>
          <a:ln/>
        </p:spPr>
        <p:txBody>
          <a:bodyPr wrap="none" rtlCol="0" anchor="t"/>
          <a:lstStyle/>
          <a:p>
            <a:pPr algn="l" marL="342900" indent="-342900">
              <a:lnSpc>
                <a:spcPts val="3149"/>
              </a:lnSpc>
              <a:buSzPct val="100000"/>
              <a:buFont typeface="+mj-lt"/>
              <a:buAutoNum type="arabicPeriod" startAt="5"/>
            </a:pPr>
            <a:r>
              <a:rPr lang="en-US" sz="1750" spc="-35" kern="0" dirty="0">
                <a:solidFill>
                  <a:srgbClr val="272525"/>
                </a:solidFill>
                <a:latin typeface="Inter" pitchFamily="34" charset="0"/>
                <a:ea typeface="Inter" pitchFamily="34" charset="-122"/>
                <a:cs typeface="Inter" pitchFamily="34" charset="-120"/>
              </a:rPr>
              <a:t>Categorical Variable Analysis</a:t>
            </a:r>
            <a:endParaRPr lang="en-US" sz="1750" dirty="0"/>
          </a:p>
        </p:txBody>
      </p:sp>
      <p:sp>
        <p:nvSpPr>
          <p:cNvPr id="12" name="Text 9"/>
          <p:cNvSpPr/>
          <p:nvPr/>
        </p:nvSpPr>
        <p:spPr>
          <a:xfrm>
            <a:off x="2393394" y="5650230"/>
            <a:ext cx="10199013" cy="399812"/>
          </a:xfrm>
          <a:prstGeom prst="rect">
            <a:avLst/>
          </a:prstGeom>
          <a:noFill/>
          <a:ln/>
        </p:spPr>
        <p:txBody>
          <a:bodyPr wrap="none" rtlCol="0" anchor="t"/>
          <a:lstStyle/>
          <a:p>
            <a:pPr algn="l" marL="342900" indent="-342900">
              <a:lnSpc>
                <a:spcPts val="3149"/>
              </a:lnSpc>
              <a:buSzPct val="100000"/>
              <a:buFont typeface="+mj-lt"/>
              <a:buAutoNum type="arabicPeriod" startAt="6"/>
            </a:pPr>
            <a:r>
              <a:rPr lang="en-US" sz="1750" spc="-35" kern="0" dirty="0">
                <a:solidFill>
                  <a:srgbClr val="272525"/>
                </a:solidFill>
                <a:latin typeface="Inter" pitchFamily="34" charset="0"/>
                <a:ea typeface="Inter" pitchFamily="34" charset="-122"/>
                <a:cs typeface="Inter" pitchFamily="34" charset="-120"/>
              </a:rPr>
              <a:t>Churn Analysis</a:t>
            </a:r>
            <a:endParaRPr lang="en-US" sz="1750"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3767614"/>
            <a:ext cx="4443889" cy="694373"/>
          </a:xfrm>
          <a:prstGeom prst="rect">
            <a:avLst/>
          </a:prstGeom>
          <a:noFill/>
          <a:ln/>
        </p:spPr>
        <p:txBody>
          <a:bodyPr wrap="none" rtlCol="0" anchor="t"/>
          <a:lstStyle/>
          <a:p>
            <a:pPr indent="0" marL="0">
              <a:lnSpc>
                <a:spcPts val="5468"/>
              </a:lnSpc>
              <a:buNone/>
            </a:pPr>
            <a:endParaRPr lang="en-US" sz="4374"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631627"/>
            <a:ext cx="5336024"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Results and Findings</a:t>
            </a:r>
            <a:endParaRPr lang="en-US" sz="4374" dirty="0"/>
          </a:p>
        </p:txBody>
      </p:sp>
      <p:pic>
        <p:nvPicPr>
          <p:cNvPr id="6" name="Image 1" descr="preencoded.png">    </p:cNvPr>
          <p:cNvPicPr>
            <a:picLocks noChangeAspect="1"/>
          </p:cNvPicPr>
          <p:nvPr/>
        </p:nvPicPr>
        <p:blipFill>
          <a:blip r:embed="rId2"/>
          <a:stretch>
            <a:fillRect/>
          </a:stretch>
        </p:blipFill>
        <p:spPr>
          <a:xfrm>
            <a:off x="833199" y="1659255"/>
            <a:ext cx="5345073" cy="5938718"/>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2037993" y="1406128"/>
            <a:ext cx="10554414" cy="5417344"/>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r>
          <p:cNvPicPr>
            <a:picLocks noChangeAspect="1"/>
          </p:cNvPicPr>
          <p:nvPr/>
        </p:nvPicPr>
        <p:blipFill>
          <a:blip r:embed="rId1"/>
          <a:stretch>
            <a:fillRect/>
          </a:stretch>
        </p:blipFill>
        <p:spPr>
          <a:xfrm>
            <a:off x="2037993" y="1852493"/>
            <a:ext cx="10554414" cy="4524494"/>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2554248"/>
            <a:ext cx="5139333"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Findings from graph</a:t>
            </a:r>
            <a:endParaRPr lang="en-US" sz="4374" dirty="0"/>
          </a:p>
        </p:txBody>
      </p:sp>
      <p:sp>
        <p:nvSpPr>
          <p:cNvPr id="5" name="Text 3"/>
          <p:cNvSpPr/>
          <p:nvPr/>
        </p:nvSpPr>
        <p:spPr>
          <a:xfrm>
            <a:off x="2037993" y="3692962"/>
            <a:ext cx="10554414"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We can see that:</a:t>
            </a:r>
            <a:endParaRPr lang="en-US" sz="1750" dirty="0"/>
          </a:p>
        </p:txBody>
      </p:sp>
      <p:sp>
        <p:nvSpPr>
          <p:cNvPr id="6" name="Text 4"/>
          <p:cNvSpPr/>
          <p:nvPr/>
        </p:nvSpPr>
        <p:spPr>
          <a:xfrm>
            <a:off x="2393394" y="4298275"/>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Majority of customers are located in 415.</a:t>
            </a:r>
            <a:endParaRPr lang="en-US" sz="1750" dirty="0"/>
          </a:p>
        </p:txBody>
      </p:sp>
      <p:sp>
        <p:nvSpPr>
          <p:cNvPr id="7" name="Text 5"/>
          <p:cNvSpPr/>
          <p:nvPr/>
        </p:nvSpPr>
        <p:spPr>
          <a:xfrm>
            <a:off x="2393394" y="4786908"/>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Majority of customers don’t allow push notifications</a:t>
            </a:r>
            <a:endParaRPr lang="en-US" sz="1750" dirty="0"/>
          </a:p>
        </p:txBody>
      </p:sp>
      <p:sp>
        <p:nvSpPr>
          <p:cNvPr id="8" name="Text 6"/>
          <p:cNvSpPr/>
          <p:nvPr/>
        </p:nvSpPr>
        <p:spPr>
          <a:xfrm>
            <a:off x="2393394" y="5275540"/>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272525"/>
                </a:solidFill>
                <a:latin typeface="Inter" pitchFamily="34" charset="0"/>
                <a:ea typeface="Inter" pitchFamily="34" charset="-122"/>
                <a:cs typeface="Inter" pitchFamily="34" charset="-120"/>
              </a:rPr>
              <a:t>Majority of customers don’t save the credit card information on the side</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2023-11-20T05:08:58Z</dcterms:created>
  <dcterms:modified xsi:type="dcterms:W3CDTF">2023-11-20T05:08:58Z</dcterms:modified>
</cp:coreProperties>
</file>